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775B30-113F-4D59-8F57-C5F4C19AD952}"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6409F-BFBD-45C3-B000-9D1DF82E7A99}" type="slidenum">
              <a:rPr lang="en-US" smtClean="0"/>
              <a:t>‹#›</a:t>
            </a:fld>
            <a:endParaRPr lang="en-US"/>
          </a:p>
        </p:txBody>
      </p:sp>
    </p:spTree>
    <p:extLst>
      <p:ext uri="{BB962C8B-B14F-4D97-AF65-F5344CB8AC3E}">
        <p14:creationId xmlns:p14="http://schemas.microsoft.com/office/powerpoint/2010/main" val="2488672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775B30-113F-4D59-8F57-C5F4C19AD952}"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6409F-BFBD-45C3-B000-9D1DF82E7A99}" type="slidenum">
              <a:rPr lang="en-US" smtClean="0"/>
              <a:t>‹#›</a:t>
            </a:fld>
            <a:endParaRPr lang="en-US"/>
          </a:p>
        </p:txBody>
      </p:sp>
    </p:spTree>
    <p:extLst>
      <p:ext uri="{BB962C8B-B14F-4D97-AF65-F5344CB8AC3E}">
        <p14:creationId xmlns:p14="http://schemas.microsoft.com/office/powerpoint/2010/main" val="1011651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775B30-113F-4D59-8F57-C5F4C19AD952}"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6409F-BFBD-45C3-B000-9D1DF82E7A99}" type="slidenum">
              <a:rPr lang="en-US" smtClean="0"/>
              <a:t>‹#›</a:t>
            </a:fld>
            <a:endParaRPr lang="en-US"/>
          </a:p>
        </p:txBody>
      </p:sp>
    </p:spTree>
    <p:extLst>
      <p:ext uri="{BB962C8B-B14F-4D97-AF65-F5344CB8AC3E}">
        <p14:creationId xmlns:p14="http://schemas.microsoft.com/office/powerpoint/2010/main" val="108818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775B30-113F-4D59-8F57-C5F4C19AD952}"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6409F-BFBD-45C3-B000-9D1DF82E7A99}" type="slidenum">
              <a:rPr lang="en-US" smtClean="0"/>
              <a:t>‹#›</a:t>
            </a:fld>
            <a:endParaRPr lang="en-US"/>
          </a:p>
        </p:txBody>
      </p:sp>
    </p:spTree>
    <p:extLst>
      <p:ext uri="{BB962C8B-B14F-4D97-AF65-F5344CB8AC3E}">
        <p14:creationId xmlns:p14="http://schemas.microsoft.com/office/powerpoint/2010/main" val="2953813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775B30-113F-4D59-8F57-C5F4C19AD952}"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6409F-BFBD-45C3-B000-9D1DF82E7A99}" type="slidenum">
              <a:rPr lang="en-US" smtClean="0"/>
              <a:t>‹#›</a:t>
            </a:fld>
            <a:endParaRPr lang="en-US"/>
          </a:p>
        </p:txBody>
      </p:sp>
    </p:spTree>
    <p:extLst>
      <p:ext uri="{BB962C8B-B14F-4D97-AF65-F5344CB8AC3E}">
        <p14:creationId xmlns:p14="http://schemas.microsoft.com/office/powerpoint/2010/main" val="1677525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775B30-113F-4D59-8F57-C5F4C19AD952}"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6409F-BFBD-45C3-B000-9D1DF82E7A99}" type="slidenum">
              <a:rPr lang="en-US" smtClean="0"/>
              <a:t>‹#›</a:t>
            </a:fld>
            <a:endParaRPr lang="en-US"/>
          </a:p>
        </p:txBody>
      </p:sp>
    </p:spTree>
    <p:extLst>
      <p:ext uri="{BB962C8B-B14F-4D97-AF65-F5344CB8AC3E}">
        <p14:creationId xmlns:p14="http://schemas.microsoft.com/office/powerpoint/2010/main" val="112476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775B30-113F-4D59-8F57-C5F4C19AD952}"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86409F-BFBD-45C3-B000-9D1DF82E7A99}" type="slidenum">
              <a:rPr lang="en-US" smtClean="0"/>
              <a:t>‹#›</a:t>
            </a:fld>
            <a:endParaRPr lang="en-US"/>
          </a:p>
        </p:txBody>
      </p:sp>
    </p:spTree>
    <p:extLst>
      <p:ext uri="{BB962C8B-B14F-4D97-AF65-F5344CB8AC3E}">
        <p14:creationId xmlns:p14="http://schemas.microsoft.com/office/powerpoint/2010/main" val="3525865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775B30-113F-4D59-8F57-C5F4C19AD952}"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86409F-BFBD-45C3-B000-9D1DF82E7A99}" type="slidenum">
              <a:rPr lang="en-US" smtClean="0"/>
              <a:t>‹#›</a:t>
            </a:fld>
            <a:endParaRPr lang="en-US"/>
          </a:p>
        </p:txBody>
      </p:sp>
    </p:spTree>
    <p:extLst>
      <p:ext uri="{BB962C8B-B14F-4D97-AF65-F5344CB8AC3E}">
        <p14:creationId xmlns:p14="http://schemas.microsoft.com/office/powerpoint/2010/main" val="1177094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75B30-113F-4D59-8F57-C5F4C19AD952}"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86409F-BFBD-45C3-B000-9D1DF82E7A99}" type="slidenum">
              <a:rPr lang="en-US" smtClean="0"/>
              <a:t>‹#›</a:t>
            </a:fld>
            <a:endParaRPr lang="en-US"/>
          </a:p>
        </p:txBody>
      </p:sp>
    </p:spTree>
    <p:extLst>
      <p:ext uri="{BB962C8B-B14F-4D97-AF65-F5344CB8AC3E}">
        <p14:creationId xmlns:p14="http://schemas.microsoft.com/office/powerpoint/2010/main" val="2251381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775B30-113F-4D59-8F57-C5F4C19AD952}"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6409F-BFBD-45C3-B000-9D1DF82E7A99}" type="slidenum">
              <a:rPr lang="en-US" smtClean="0"/>
              <a:t>‹#›</a:t>
            </a:fld>
            <a:endParaRPr lang="en-US"/>
          </a:p>
        </p:txBody>
      </p:sp>
    </p:spTree>
    <p:extLst>
      <p:ext uri="{BB962C8B-B14F-4D97-AF65-F5344CB8AC3E}">
        <p14:creationId xmlns:p14="http://schemas.microsoft.com/office/powerpoint/2010/main" val="2199752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775B30-113F-4D59-8F57-C5F4C19AD952}"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6409F-BFBD-45C3-B000-9D1DF82E7A99}" type="slidenum">
              <a:rPr lang="en-US" smtClean="0"/>
              <a:t>‹#›</a:t>
            </a:fld>
            <a:endParaRPr lang="en-US"/>
          </a:p>
        </p:txBody>
      </p:sp>
    </p:spTree>
    <p:extLst>
      <p:ext uri="{BB962C8B-B14F-4D97-AF65-F5344CB8AC3E}">
        <p14:creationId xmlns:p14="http://schemas.microsoft.com/office/powerpoint/2010/main" val="4170865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75B30-113F-4D59-8F57-C5F4C19AD952}" type="datetimeFigureOut">
              <a:rPr lang="en-US" smtClean="0"/>
              <a:t>4/13/2020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6409F-BFBD-45C3-B000-9D1DF82E7A99}" type="slidenum">
              <a:rPr lang="en-US" smtClean="0"/>
              <a:t>‹#›</a:t>
            </a:fld>
            <a:endParaRPr lang="en-US"/>
          </a:p>
        </p:txBody>
      </p:sp>
    </p:spTree>
    <p:extLst>
      <p:ext uri="{BB962C8B-B14F-4D97-AF65-F5344CB8AC3E}">
        <p14:creationId xmlns:p14="http://schemas.microsoft.com/office/powerpoint/2010/main" val="840642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DRM Approaches</a:t>
            </a:r>
            <a:endParaRPr lang="en-US" dirty="0"/>
          </a:p>
        </p:txBody>
      </p:sp>
      <p:sp>
        <p:nvSpPr>
          <p:cNvPr id="3" name="Subtitle 2"/>
          <p:cNvSpPr>
            <a:spLocks noGrp="1"/>
          </p:cNvSpPr>
          <p:nvPr>
            <p:ph type="subTitle" idx="1"/>
          </p:nvPr>
        </p:nvSpPr>
        <p:spPr/>
        <p:txBody>
          <a:bodyPr/>
          <a:lstStyle/>
          <a:p>
            <a:r>
              <a:rPr lang="en-US" dirty="0" err="1" smtClean="0"/>
              <a:t>Dr</a:t>
            </a:r>
            <a:r>
              <a:rPr lang="en-US" dirty="0" smtClean="0"/>
              <a:t> Muhammad Ibrar</a:t>
            </a:r>
            <a:endParaRPr lang="en-US" dirty="0"/>
          </a:p>
        </p:txBody>
      </p:sp>
    </p:spTree>
    <p:extLst>
      <p:ext uri="{BB962C8B-B14F-4D97-AF65-F5344CB8AC3E}">
        <p14:creationId xmlns:p14="http://schemas.microsoft.com/office/powerpoint/2010/main" val="2942461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Tasks Related to Early Warning </a:t>
            </a:r>
          </a:p>
          <a:p>
            <a:pPr marL="514350" indent="-514350">
              <a:buAutoNum type="arabicParenR"/>
            </a:pPr>
            <a:r>
              <a:rPr lang="en-US" dirty="0" smtClean="0"/>
              <a:t>Communication </a:t>
            </a:r>
          </a:p>
          <a:p>
            <a:pPr marL="514350" indent="-514350">
              <a:buAutoNum type="arabicParenR"/>
            </a:pPr>
            <a:r>
              <a:rPr lang="en-US" dirty="0" smtClean="0"/>
              <a:t>Indigenous Knowledge </a:t>
            </a:r>
          </a:p>
          <a:p>
            <a:pPr marL="514350" indent="-514350">
              <a:buAutoNum type="arabicParenR"/>
            </a:pPr>
            <a:r>
              <a:rPr lang="en-US" dirty="0" smtClean="0"/>
              <a:t>Media </a:t>
            </a:r>
          </a:p>
          <a:p>
            <a:pPr marL="514350" indent="-514350">
              <a:buAutoNum type="arabicParenR"/>
            </a:pPr>
            <a:r>
              <a:rPr lang="en-US" dirty="0" smtClean="0"/>
              <a:t> Instruction </a:t>
            </a:r>
          </a:p>
          <a:p>
            <a:pPr marL="0" indent="0">
              <a:buNone/>
            </a:pPr>
            <a:r>
              <a:rPr lang="en-US" dirty="0" smtClean="0"/>
              <a:t>Types of Early Weather and Forecasting: Based on Duration </a:t>
            </a:r>
          </a:p>
          <a:p>
            <a:pPr marL="0" indent="0">
              <a:buNone/>
            </a:pPr>
            <a:r>
              <a:rPr lang="en-US" dirty="0" smtClean="0"/>
              <a:t>1) Short Range: 48 – 72 Hours (e.g. Cyclone, Hurricane, Bombing, Flood etc.) </a:t>
            </a:r>
          </a:p>
          <a:p>
            <a:pPr marL="0" indent="0">
              <a:buNone/>
            </a:pPr>
            <a:r>
              <a:rPr lang="en-US" dirty="0" smtClean="0"/>
              <a:t>2) Medium Range: 3 Days to 3 Weeks (e.g. Cold and Heat Wave, Floods etc.) </a:t>
            </a:r>
          </a:p>
          <a:p>
            <a:pPr marL="0" indent="0">
              <a:buNone/>
            </a:pPr>
            <a:r>
              <a:rPr lang="en-US" dirty="0" smtClean="0"/>
              <a:t>3) Long Range: Over a Season (El-Nino, La-Nino etc.) </a:t>
            </a:r>
          </a:p>
          <a:p>
            <a:pPr marL="0" indent="0">
              <a:buNone/>
            </a:pPr>
            <a:r>
              <a:rPr lang="en-US" dirty="0" smtClean="0"/>
              <a:t>Types of Early Weather and Forecasting: Based on Purposes </a:t>
            </a:r>
          </a:p>
          <a:p>
            <a:pPr marL="514350" indent="-514350">
              <a:buAutoNum type="arabicParenR"/>
            </a:pPr>
            <a:r>
              <a:rPr lang="en-US" dirty="0" smtClean="0"/>
              <a:t>Aviation </a:t>
            </a:r>
          </a:p>
          <a:p>
            <a:pPr marL="514350" indent="-514350">
              <a:buAutoNum type="arabicParenR"/>
            </a:pPr>
            <a:r>
              <a:rPr lang="en-US" dirty="0" smtClean="0"/>
              <a:t>Shipping </a:t>
            </a:r>
          </a:p>
          <a:p>
            <a:pPr marL="514350" indent="-514350">
              <a:buAutoNum type="arabicParenR"/>
            </a:pPr>
            <a:r>
              <a:rPr lang="en-US" dirty="0" smtClean="0"/>
              <a:t>Local </a:t>
            </a:r>
          </a:p>
          <a:p>
            <a:pPr marL="514350" indent="-514350">
              <a:buAutoNum type="arabicParenR"/>
            </a:pPr>
            <a:r>
              <a:rPr lang="en-US" dirty="0" smtClean="0"/>
              <a:t> Agricultural Base</a:t>
            </a:r>
            <a:endParaRPr lang="en-US" dirty="0"/>
          </a:p>
        </p:txBody>
      </p:sp>
    </p:spTree>
    <p:extLst>
      <p:ext uri="{BB962C8B-B14F-4D97-AF65-F5344CB8AC3E}">
        <p14:creationId xmlns:p14="http://schemas.microsoft.com/office/powerpoint/2010/main" val="1357571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of Preparedness</a:t>
            </a:r>
            <a:endParaRPr lang="en-US" dirty="0"/>
          </a:p>
        </p:txBody>
      </p:sp>
      <p:sp>
        <p:nvSpPr>
          <p:cNvPr id="3" name="Content Placeholder 2"/>
          <p:cNvSpPr>
            <a:spLocks noGrp="1"/>
          </p:cNvSpPr>
          <p:nvPr>
            <p:ph idx="1"/>
          </p:nvPr>
        </p:nvSpPr>
        <p:spPr/>
        <p:txBody>
          <a:bodyPr/>
          <a:lstStyle/>
          <a:p>
            <a:pPr marL="514350" indent="-514350">
              <a:buAutoNum type="arabicParenR"/>
            </a:pPr>
            <a:r>
              <a:rPr lang="en-US" dirty="0" smtClean="0"/>
              <a:t>Family </a:t>
            </a:r>
          </a:p>
          <a:p>
            <a:pPr marL="514350" indent="-514350">
              <a:buAutoNum type="arabicParenR"/>
            </a:pPr>
            <a:r>
              <a:rPr lang="en-US" dirty="0" smtClean="0"/>
              <a:t>Community - Volunteering activities - Protesting environmental degradation -Awareness building - Emergency steps </a:t>
            </a:r>
          </a:p>
          <a:p>
            <a:pPr marL="514350" indent="-514350">
              <a:buAutoNum type="arabicParenR"/>
            </a:pPr>
            <a:r>
              <a:rPr lang="en-US" dirty="0" smtClean="0"/>
              <a:t>National: Developing principles and laws, executing rules, funding etc. </a:t>
            </a:r>
          </a:p>
          <a:p>
            <a:pPr marL="0" indent="0">
              <a:buNone/>
            </a:pPr>
            <a:r>
              <a:rPr lang="en-US" dirty="0" smtClean="0"/>
              <a:t>4) International / Regional: Seminar, Conference, Exchange of Technology and knowledge.</a:t>
            </a:r>
            <a:endParaRPr lang="en-US" dirty="0"/>
          </a:p>
        </p:txBody>
      </p:sp>
    </p:spTree>
    <p:extLst>
      <p:ext uri="{BB962C8B-B14F-4D97-AF65-F5344CB8AC3E}">
        <p14:creationId xmlns:p14="http://schemas.microsoft.com/office/powerpoint/2010/main" val="363705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Response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Disaster response is the implementing phase of the disaster preparedness step. The focus in the response phase is on meeting the basic needs of the people until more permanent and sustainable solutions can be found.</a:t>
            </a:r>
          </a:p>
          <a:p>
            <a:pPr marL="0" indent="0">
              <a:buNone/>
            </a:pPr>
            <a:r>
              <a:rPr lang="en-US" dirty="0" smtClean="0"/>
              <a:t>To be ready for response with capability to provide rapid and efficient medical, rescue and emergency supplies, and equipment to those in need, following steps of task should be implemented: </a:t>
            </a:r>
          </a:p>
          <a:p>
            <a:pPr marL="514350" indent="-514350">
              <a:buAutoNum type="arabicPeriod"/>
            </a:pPr>
            <a:r>
              <a:rPr lang="en-US" dirty="0" smtClean="0"/>
              <a:t>Mobilization </a:t>
            </a:r>
          </a:p>
          <a:p>
            <a:pPr marL="514350" indent="-514350">
              <a:buAutoNum type="arabicPeriod"/>
            </a:pPr>
            <a:r>
              <a:rPr lang="en-US" dirty="0" smtClean="0"/>
              <a:t>Assessment </a:t>
            </a:r>
          </a:p>
          <a:p>
            <a:pPr marL="514350" indent="-514350">
              <a:buAutoNum type="arabicPeriod"/>
            </a:pPr>
            <a:r>
              <a:rPr lang="en-US" dirty="0" smtClean="0"/>
              <a:t>Requirement/Analysis </a:t>
            </a:r>
          </a:p>
          <a:p>
            <a:pPr marL="514350" indent="-514350">
              <a:buAutoNum type="arabicPeriod"/>
            </a:pPr>
            <a:r>
              <a:rPr lang="en-US" dirty="0" smtClean="0"/>
              <a:t>Rescue and Evacuation </a:t>
            </a:r>
          </a:p>
          <a:p>
            <a:pPr marL="514350" indent="-514350">
              <a:buAutoNum type="arabicPeriod"/>
            </a:pPr>
            <a:r>
              <a:rPr lang="en-US" dirty="0" smtClean="0"/>
              <a:t>Emergency Assistance (e.g. medical care, shelter, distribution of food, water and supplies)</a:t>
            </a:r>
            <a:endParaRPr lang="en-US" dirty="0"/>
          </a:p>
        </p:txBody>
      </p:sp>
    </p:spTree>
    <p:extLst>
      <p:ext uri="{BB962C8B-B14F-4D97-AF65-F5344CB8AC3E}">
        <p14:creationId xmlns:p14="http://schemas.microsoft.com/office/powerpoint/2010/main" val="88146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Recovery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Disaster recovery (DR) involves a set of policies and procedures to enable the recovery or continuation of vital technology infrastructure and systems following a natural or human induced disaster. In other words, recovery is implementation of actions to promote sustainable redevelopment following a disaster, including new building code standards and land-use planning controls. Recovery consists of: </a:t>
            </a:r>
          </a:p>
          <a:p>
            <a:pPr marL="514350" indent="-514350">
              <a:buAutoNum type="arabicPeriod"/>
            </a:pPr>
            <a:r>
              <a:rPr lang="en-US" dirty="0" smtClean="0"/>
              <a:t>Rehabilitation </a:t>
            </a:r>
          </a:p>
          <a:p>
            <a:pPr marL="514350" indent="-514350">
              <a:buAutoNum type="arabicPeriod"/>
            </a:pPr>
            <a:r>
              <a:rPr lang="en-US" smtClean="0"/>
              <a:t>Reconstruction </a:t>
            </a:r>
            <a:r>
              <a:rPr lang="en-US" dirty="0" smtClean="0"/>
              <a:t>(During reconstruction it is absolutely necessary to consider mitigation measures including relocation, land use zoning etc.) - Rebuilding of house and public buildings - Financing for rebuilding - Repair of roads, bridge, water system etc. </a:t>
            </a:r>
          </a:p>
          <a:p>
            <a:pPr marL="514350" indent="-514350">
              <a:buAutoNum type="arabicPeriod"/>
            </a:pPr>
            <a:r>
              <a:rPr lang="en-US" dirty="0" smtClean="0"/>
              <a:t> Psychological counseling </a:t>
            </a:r>
          </a:p>
          <a:p>
            <a:pPr marL="514350" indent="-514350">
              <a:buAutoNum type="arabicPeriod"/>
            </a:pPr>
            <a:r>
              <a:rPr lang="en-US" dirty="0" smtClean="0"/>
              <a:t>Long-term assistance to rebuild the community.</a:t>
            </a:r>
            <a:endParaRPr lang="en-US" dirty="0"/>
          </a:p>
        </p:txBody>
      </p:sp>
    </p:spTree>
    <p:extLst>
      <p:ext uri="{BB962C8B-B14F-4D97-AF65-F5344CB8AC3E}">
        <p14:creationId xmlns:p14="http://schemas.microsoft.com/office/powerpoint/2010/main" val="2733326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Disaster Risk Reduction (DRR)?</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 Disaster Risk Reduction is: ‘Actions taken to reduce the risk of disasters and the adverse impacts of natural hazards, through systematic efforts to analyze and manage the causes of disasters, including through avoidance of hazards, reduced social and economic vulnerability to hazards, and improved preparedness for adverse events’ - UN International Strategy for Disaster Reduction (ISDR)</a:t>
            </a:r>
          </a:p>
          <a:p>
            <a:pPr marL="0" indent="0" algn="just">
              <a:buNone/>
            </a:pPr>
            <a:r>
              <a:rPr lang="en-US" dirty="0" smtClean="0"/>
              <a:t>The conceptual framework of elements considered with the possibilities to minimize vulnerabilities and disaster risks throughout a society, to avoid (prevention) or to limit (mitigation and preparedness) the adverse impacts of hazards, within the broad context of sustainable development. - United Nations Office for Disaster Risk Reduction</a:t>
            </a:r>
            <a:endParaRPr lang="en-US" dirty="0"/>
          </a:p>
        </p:txBody>
      </p:sp>
    </p:spTree>
    <p:extLst>
      <p:ext uri="{BB962C8B-B14F-4D97-AF65-F5344CB8AC3E}">
        <p14:creationId xmlns:p14="http://schemas.microsoft.com/office/powerpoint/2010/main" val="84774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for Implementing DRR Strategy</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Ensure that DRR is a national and local priority with strong institutional basis for implementation. </a:t>
            </a:r>
          </a:p>
          <a:p>
            <a:pPr marL="514350" indent="-514350">
              <a:buAutoNum type="arabicPeriod"/>
            </a:pPr>
            <a:r>
              <a:rPr lang="en-US" dirty="0" smtClean="0"/>
              <a:t>Identify, assess, and monitor disaster risks – and enhance early warning.</a:t>
            </a:r>
          </a:p>
          <a:p>
            <a:pPr marL="514350" indent="-514350">
              <a:buAutoNum type="arabicPeriod"/>
            </a:pPr>
            <a:r>
              <a:rPr lang="en-US" dirty="0" smtClean="0"/>
              <a:t>Use knowledge, innovation, and education to build a culture of safety and resilience at all levels. </a:t>
            </a:r>
          </a:p>
          <a:p>
            <a:pPr marL="514350" indent="-514350">
              <a:buAutoNum type="arabicPeriod"/>
            </a:pPr>
            <a:r>
              <a:rPr lang="en-US" dirty="0" smtClean="0"/>
              <a:t>Reduce the underlying risk factors. </a:t>
            </a:r>
          </a:p>
          <a:p>
            <a:pPr marL="514350" indent="-514350">
              <a:buAutoNum type="arabicPeriod"/>
            </a:pPr>
            <a:r>
              <a:rPr lang="en-US" dirty="0" smtClean="0"/>
              <a:t>Strengthen disaster preparedness for effective at all levels.</a:t>
            </a:r>
            <a:endParaRPr lang="en-US" dirty="0"/>
          </a:p>
        </p:txBody>
      </p:sp>
    </p:spTree>
    <p:extLst>
      <p:ext uri="{BB962C8B-B14F-4D97-AF65-F5344CB8AC3E}">
        <p14:creationId xmlns:p14="http://schemas.microsoft.com/office/powerpoint/2010/main" val="1924129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Disaster Risk Reduction</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Mitigation - Measures to be taken before and after an event </a:t>
            </a:r>
          </a:p>
          <a:p>
            <a:pPr marL="514350" indent="-514350">
              <a:buAutoNum type="arabicPeriod"/>
            </a:pPr>
            <a:r>
              <a:rPr lang="en-US" dirty="0" smtClean="0"/>
              <a:t>Preparedness - Measures to be taken before and after an event </a:t>
            </a:r>
          </a:p>
          <a:p>
            <a:pPr marL="514350" indent="-514350">
              <a:buAutoNum type="arabicPeriod"/>
            </a:pPr>
            <a:r>
              <a:rPr lang="en-US" dirty="0" smtClean="0"/>
              <a:t>Response - Measures to be taken during and immediately after an event </a:t>
            </a:r>
          </a:p>
          <a:p>
            <a:pPr marL="514350" indent="-514350">
              <a:buAutoNum type="arabicPeriod"/>
            </a:pPr>
            <a:r>
              <a:rPr lang="en-US" dirty="0" smtClean="0"/>
              <a:t>Recovery - Post disaster measures</a:t>
            </a:r>
            <a:endParaRPr lang="en-US" dirty="0"/>
          </a:p>
        </p:txBody>
      </p:sp>
    </p:spTree>
    <p:extLst>
      <p:ext uri="{BB962C8B-B14F-4D97-AF65-F5344CB8AC3E}">
        <p14:creationId xmlns:p14="http://schemas.microsoft.com/office/powerpoint/2010/main" val="251741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Mitigation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What is Mitigation? Mitigation is the effort to reduce loss of life and property by lessening the impact of disasters. It is permanent reduction of the risk of a disaster. Mitigation lessens the likelihood and severity of disaster by implementing sustained actions, such as improved construction practice, to reduce or eliminate long-term risk to people and property. Mitigation of hazard impacts reduces the possibility of disaster and reduces the need for assistance.</a:t>
            </a:r>
          </a:p>
          <a:p>
            <a:pPr marL="0" indent="0">
              <a:buNone/>
            </a:pPr>
            <a:r>
              <a:rPr lang="en-US" dirty="0" smtClean="0"/>
              <a:t>Mitigation includes recognizing that disasters will occur; attempts are made to reduce the harmful effects of a disaster, and to limit their impact on human suffering and economic assets. </a:t>
            </a:r>
          </a:p>
          <a:p>
            <a:pPr marL="0" indent="0">
              <a:buNone/>
            </a:pPr>
            <a:r>
              <a:rPr lang="en-US" dirty="0" smtClean="0"/>
              <a:t>Types of Mitigation </a:t>
            </a:r>
          </a:p>
          <a:p>
            <a:pPr marL="0" indent="0">
              <a:buNone/>
            </a:pPr>
            <a:r>
              <a:rPr lang="en-US" dirty="0" smtClean="0"/>
              <a:t>1. Primary Mitigation: Primary mitigation refers to increasing the resistance to the hazard and reducing vulnerability. </a:t>
            </a:r>
          </a:p>
          <a:p>
            <a:pPr marL="0" indent="0">
              <a:buNone/>
            </a:pPr>
            <a:r>
              <a:rPr lang="en-US" dirty="0" smtClean="0"/>
              <a:t>2. Secondary Mitigation: Secondary mitigation refers to reducing the effects of the hazard (preparedness).</a:t>
            </a:r>
            <a:endParaRPr lang="en-US" dirty="0"/>
          </a:p>
        </p:txBody>
      </p:sp>
    </p:spTree>
    <p:extLst>
      <p:ext uri="{BB962C8B-B14F-4D97-AF65-F5344CB8AC3E}">
        <p14:creationId xmlns:p14="http://schemas.microsoft.com/office/powerpoint/2010/main" val="359744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Various Approaches / Strategies of Disaster Mitigation</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AutoNum type="arabicParenR"/>
            </a:pPr>
            <a:r>
              <a:rPr lang="en-US" dirty="0" smtClean="0"/>
              <a:t>Risk Identification The first step in disaster mitigation is to identify areas that are at risk to hazard. Once the priority zones have been identified, comprehensive and integrated risk reduction programs should be initiated. </a:t>
            </a:r>
          </a:p>
          <a:p>
            <a:pPr marL="514350" indent="-514350">
              <a:buAutoNum type="arabicParenR"/>
            </a:pPr>
            <a:r>
              <a:rPr lang="en-US" dirty="0" smtClean="0"/>
              <a:t>Land-Use Planning Land-use planning includes the mapping of disaster prone area which should contain number of livestock per unit area, crop density, population density, road network, location of shelter etc. </a:t>
            </a:r>
          </a:p>
          <a:p>
            <a:pPr marL="514350" indent="-514350">
              <a:buAutoNum type="arabicParenR"/>
            </a:pPr>
            <a:r>
              <a:rPr lang="en-US" dirty="0" smtClean="0"/>
              <a:t>Structural and Non-Structural Mitigation measures may involve construction (e.g. dykes and flood protection walls, and also ecosystem-based approaches to flood and erosion control, such as planting mangrove forests) and non-material measures (e.g. land-use restrictions in flood risk areas). </a:t>
            </a:r>
          </a:p>
          <a:p>
            <a:pPr marL="514350" indent="-514350">
              <a:buAutoNum type="arabicParenR"/>
            </a:pPr>
            <a:r>
              <a:rPr lang="en-US" dirty="0" smtClean="0"/>
              <a:t>Disaster relief and Rehabilitation Supply emergency humanitarian aid to victims for survival and relocate the peoples whose residence have been destroyed very badly, inappropriate for living.</a:t>
            </a:r>
            <a:endParaRPr lang="en-US" dirty="0"/>
          </a:p>
        </p:txBody>
      </p:sp>
    </p:spTree>
    <p:extLst>
      <p:ext uri="{BB962C8B-B14F-4D97-AF65-F5344CB8AC3E}">
        <p14:creationId xmlns:p14="http://schemas.microsoft.com/office/powerpoint/2010/main" val="333811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5) Disaster Management Training and Education Trained up group of personnel need to be formed in local, national and regional context to mitigate and reduce disaster risk and damages. </a:t>
            </a:r>
          </a:p>
          <a:p>
            <a:pPr marL="0" indent="0">
              <a:buNone/>
            </a:pPr>
            <a:r>
              <a:rPr lang="en-US" dirty="0" smtClean="0"/>
              <a:t>6) Role of Media in Disaster Risk Reduction Media is the effective means to circulate the news and bulletins about hazard warning and mitigation processes. </a:t>
            </a:r>
          </a:p>
          <a:p>
            <a:pPr marL="0" indent="0">
              <a:buNone/>
            </a:pPr>
            <a:r>
              <a:rPr lang="en-US" dirty="0" smtClean="0"/>
              <a:t>7) Institutional Capacity Building Several institutional bodies are engaged with disaster mitigation processes such as local community, organization, local and national government, NGOs, international organization etc. Ability and capacity of those institutions should be as high as they are capable to mitigate the disaster.</a:t>
            </a:r>
            <a:endParaRPr lang="en-US" dirty="0"/>
          </a:p>
        </p:txBody>
      </p:sp>
    </p:spTree>
    <p:extLst>
      <p:ext uri="{BB962C8B-B14F-4D97-AF65-F5344CB8AC3E}">
        <p14:creationId xmlns:p14="http://schemas.microsoft.com/office/powerpoint/2010/main" val="1536601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Disaster Preparedness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Preparedness refers the measures that ensure the organized mobilization of personnel, funds, equipment, and supplies within a safe environment for effective relief. Preparedness lessens the severity of disasters by preparing people for disaster, developing plans to ensure an effective response and recovery and training people to implement plans after a disaster occurs. </a:t>
            </a:r>
          </a:p>
          <a:p>
            <a:pPr marL="0" indent="0">
              <a:buNone/>
            </a:pPr>
            <a:r>
              <a:rPr lang="en-US" dirty="0" smtClean="0"/>
              <a:t>Preparedness Includes: </a:t>
            </a:r>
          </a:p>
          <a:p>
            <a:pPr marL="514350" indent="-514350">
              <a:buAutoNum type="arabicParenR"/>
            </a:pPr>
            <a:r>
              <a:rPr lang="en-US" dirty="0" smtClean="0"/>
              <a:t>Forecasting and Warning for Different Hazards. </a:t>
            </a:r>
          </a:p>
          <a:p>
            <a:pPr marL="514350" indent="-514350">
              <a:buAutoNum type="arabicParenR"/>
            </a:pPr>
            <a:r>
              <a:rPr lang="en-US" dirty="0" smtClean="0"/>
              <a:t>Emergency Preparedness - Organized personnel for monitoring, alert and evacuation - Medical team - Search and rescue team -Availability of food reserve - Emergency monetary fund and seed reserve - Distribution of disaster supplies and equipment</a:t>
            </a:r>
          </a:p>
          <a:p>
            <a:pPr marL="514350" indent="-514350">
              <a:buAutoNum type="arabicParenR"/>
            </a:pPr>
            <a:r>
              <a:rPr lang="en-US" dirty="0" smtClean="0"/>
              <a:t>Education, Training and Public Awareness</a:t>
            </a:r>
            <a:endParaRPr lang="en-US" dirty="0"/>
          </a:p>
        </p:txBody>
      </p:sp>
    </p:spTree>
    <p:extLst>
      <p:ext uri="{BB962C8B-B14F-4D97-AF65-F5344CB8AC3E}">
        <p14:creationId xmlns:p14="http://schemas.microsoft.com/office/powerpoint/2010/main" val="144820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Forecast and Early Warning</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Forecast </a:t>
            </a:r>
          </a:p>
          <a:p>
            <a:pPr marL="0" indent="0">
              <a:buNone/>
            </a:pPr>
            <a:r>
              <a:rPr lang="en-US" dirty="0" smtClean="0"/>
              <a:t>Weather forecasting is the application of science and technology to predict the state of the atmosphere for a given location. Weather forecasts are made by collecting quantitative data about the current state of the atmosphere at a given place and using scientific understanding of atmospheric processes to project how the atmosphere will change. </a:t>
            </a:r>
          </a:p>
          <a:p>
            <a:pPr marL="0" indent="0">
              <a:buNone/>
            </a:pPr>
            <a:r>
              <a:rPr lang="en-US" dirty="0" smtClean="0"/>
              <a:t>Tools:  Various types of tools like Barometer, Radiosonde, Satellite (Geostationary and Polar Orbit), Radar, and other </a:t>
            </a:r>
          </a:p>
          <a:p>
            <a:pPr marL="0" indent="0">
              <a:buNone/>
            </a:pPr>
            <a:r>
              <a:rPr lang="en-US" dirty="0" smtClean="0"/>
              <a:t>Equipment. Early Warning System Early warning is a major element of disaster risk reduction. It prevents loss of life and reduces the economic and material impact of disasters. early warning systems can be used to detect a wide range of events, such as vehicular collisions, missile launches, disease outbreaks, and so forth. </a:t>
            </a:r>
          </a:p>
          <a:p>
            <a:pPr marL="0" indent="0">
              <a:buNone/>
            </a:pPr>
            <a:r>
              <a:rPr lang="en-US" dirty="0" smtClean="0"/>
              <a:t>To be effective, early warning systems need to actively involve the communities at risk, facilitate public education and awareness of risks, effectively disseminate alerts, and warnings and ensure there is constant state of preparedness.</a:t>
            </a:r>
            <a:endParaRPr lang="en-US" dirty="0"/>
          </a:p>
        </p:txBody>
      </p:sp>
    </p:spTree>
    <p:extLst>
      <p:ext uri="{BB962C8B-B14F-4D97-AF65-F5344CB8AC3E}">
        <p14:creationId xmlns:p14="http://schemas.microsoft.com/office/powerpoint/2010/main" val="2589876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1324</Words>
  <Application>Microsoft Office PowerPoint</Application>
  <PresentationFormat>Widescreen</PresentationFormat>
  <Paragraphs>77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DRM Approaches</vt:lpstr>
      <vt:lpstr>What is Disaster Risk Reduction (DRR)?</vt:lpstr>
      <vt:lpstr>Steps for Implementing DRR Strategy</vt:lpstr>
      <vt:lpstr>Components of Disaster Risk Reduction</vt:lpstr>
      <vt:lpstr>1. Mitigation</vt:lpstr>
      <vt:lpstr>Various Approaches / Strategies of Disaster Mitigation</vt:lpstr>
      <vt:lpstr>…Contd.</vt:lpstr>
      <vt:lpstr>2. Disaster Preparedness</vt:lpstr>
      <vt:lpstr>Weather Forecast and Early Warning</vt:lpstr>
      <vt:lpstr>…Contd.</vt:lpstr>
      <vt:lpstr>Level of Preparedness</vt:lpstr>
      <vt:lpstr>3. Response </vt:lpstr>
      <vt:lpstr>4. Recovery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DRM Approaches</dc:title>
  <dc:creator>Ibrar</dc:creator>
  <cp:lastModifiedBy>Ibrar</cp:lastModifiedBy>
  <cp:revision>24</cp:revision>
  <dcterms:created xsi:type="dcterms:W3CDTF">2020-04-13T04:57:01Z</dcterms:created>
  <dcterms:modified xsi:type="dcterms:W3CDTF">2020-04-13T05:12:40Z</dcterms:modified>
</cp:coreProperties>
</file>